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93645" autoAdjust="0"/>
  </p:normalViewPr>
  <p:slideViewPr>
    <p:cSldViewPr snapToGrid="0">
      <p:cViewPr varScale="1">
        <p:scale>
          <a:sx n="59" d="100"/>
          <a:sy n="59" d="100"/>
        </p:scale>
        <p:origin x="2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D2C7F3-E305-783E-9803-D6ACC5F383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38B5CC-63AD-41A4-1EDF-59BA321DE9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535D0B-D174-7D84-97D1-5E6570689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728C-E27F-4047-B9AC-A8D71B65BB1D}" type="datetimeFigureOut">
              <a:rPr lang="es-MX" smtClean="0"/>
              <a:t>26/09/2022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63349-63CF-3CFC-0ED8-D70B83030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E99EBB-5F21-78E3-4117-224D1D35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55E9-C0A9-4056-AC82-4AB9ACCB91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106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249BF1-0207-A29A-30AB-3A2DD1256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B53C0B3-0CA2-293D-DF34-9A3119CF2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742DA7-811C-DC4E-553F-F58E38C83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728C-E27F-4047-B9AC-A8D71B65BB1D}" type="datetimeFigureOut">
              <a:rPr lang="es-MX" smtClean="0"/>
              <a:t>26/09/2022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E600B5-B6BA-551C-D397-11E9D474C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5F316B-C0E4-903C-8463-258C3AE6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55E9-C0A9-4056-AC82-4AB9ACCB91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934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5CC729F-2E4C-F613-84F3-3AB68A644D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C30CEE0-CAD2-9527-4A05-1C8A9BD1AE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42486D-D8E4-1E84-EF75-E4A186BC9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728C-E27F-4047-B9AC-A8D71B65BB1D}" type="datetimeFigureOut">
              <a:rPr lang="es-MX" smtClean="0"/>
              <a:t>26/09/2022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F250E4-B9C5-4744-BBDC-F63918AC7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2AF780-C52D-AA55-5C26-A34620E65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55E9-C0A9-4056-AC82-4AB9ACCB91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6592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955141-DCC5-B775-F78C-D2504D6D3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F763D9-3F8C-4F10-E562-78324875D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0241D8-A8C4-85FE-B60E-D304FA382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728C-E27F-4047-B9AC-A8D71B65BB1D}" type="datetimeFigureOut">
              <a:rPr lang="es-MX" smtClean="0"/>
              <a:t>26/09/2022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8169DC-C0BE-5788-1EAA-363E7852B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8C5F93-9A44-598D-4FCF-70A37391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55E9-C0A9-4056-AC82-4AB9ACCB91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823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E5EF36-F51A-7D07-5784-3514CDD18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FE0E2D-DECC-3188-716B-8084837F0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876844-38BB-DDBC-BB75-8AD08D772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728C-E27F-4047-B9AC-A8D71B65BB1D}" type="datetimeFigureOut">
              <a:rPr lang="es-MX" smtClean="0"/>
              <a:t>26/09/2022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FA69F1-735C-B344-1604-73804AE92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1AF9EF-29D4-9221-07D9-B4DEB968B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55E9-C0A9-4056-AC82-4AB9ACCB91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8009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F99E28-E11E-17B5-6093-B47361FF6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7976FE-7848-1A4A-F20B-DBAA688E52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A7BD43C-8457-D094-A74A-E0D748453C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574DFA-FC50-3D0C-9714-F3B99E77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728C-E27F-4047-B9AC-A8D71B65BB1D}" type="datetimeFigureOut">
              <a:rPr lang="es-MX" smtClean="0"/>
              <a:t>26/09/2022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0C3158-AFC1-E574-C2AE-D8E96B651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5694C7B-FB96-BACA-D6AD-C17A67C07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55E9-C0A9-4056-AC82-4AB9ACCB91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6246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A12CE-B67C-DCFD-A6D1-BB80273F6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597A75B-C4DF-D34D-6154-04A36DA79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C53F9F3-0733-F2F3-86AD-EE6B15C11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F0498E1-360A-3754-FAB3-745911CD0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598225D-4E60-DB94-8B2A-E60448CD71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2DB4931-A162-3BEC-FD51-62F395299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728C-E27F-4047-B9AC-A8D71B65BB1D}" type="datetimeFigureOut">
              <a:rPr lang="es-MX" smtClean="0"/>
              <a:t>26/09/2022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9DDA0EE-9142-E867-82DC-888662583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9C6B4A1-1217-D765-19BF-0DC501C88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55E9-C0A9-4056-AC82-4AB9ACCB91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5922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A43594-01DA-FEDA-8D17-DB98696A2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0584C3D-90F0-3B42-BD3C-5F33FEEC1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728C-E27F-4047-B9AC-A8D71B65BB1D}" type="datetimeFigureOut">
              <a:rPr lang="es-MX" smtClean="0"/>
              <a:t>26/09/2022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8736B5F-73CA-4441-519F-368F3AE69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9227168-E193-548B-97C4-F04957791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55E9-C0A9-4056-AC82-4AB9ACCB91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143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D8596FA-8796-B750-26D7-6CFCAB559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728C-E27F-4047-B9AC-A8D71B65BB1D}" type="datetimeFigureOut">
              <a:rPr lang="es-MX" smtClean="0"/>
              <a:t>26/09/2022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BF4EE10-FC16-0311-4F68-31A32A2BA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EEDF95F-C8AD-669C-C82E-85223C16D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55E9-C0A9-4056-AC82-4AB9ACCB91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09487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4E691B-C54B-B06A-0F36-2B28C0E7A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B86332-F67B-ABC9-EF4B-64D85E626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2CBCFDC-4803-0CD5-E24C-496DDF3A0D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E2B801F-E85F-CFFB-90B2-47E0FC064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728C-E27F-4047-B9AC-A8D71B65BB1D}" type="datetimeFigureOut">
              <a:rPr lang="es-MX" smtClean="0"/>
              <a:t>26/09/2022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B4BC77A-5D36-8652-736F-50CB9B08A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92979B-E325-58C1-D95B-F8C6D874E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55E9-C0A9-4056-AC82-4AB9ACCB91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9217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EC1381-D646-C69B-DB87-6ED9A61DA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291DBF5-646C-42D2-3BE8-9DF16F7734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23163D5-E69B-F8E0-D50F-31CD36209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BDEFAE7-A6EB-BAE9-8270-775889B6B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728C-E27F-4047-B9AC-A8D71B65BB1D}" type="datetimeFigureOut">
              <a:rPr lang="es-MX" smtClean="0"/>
              <a:t>26/09/2022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1F6020-BDD9-6911-94B3-2AF1E05BB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CC74E4-E45B-CEB6-67A6-436BED6E8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55E9-C0A9-4056-AC82-4AB9ACCB91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9771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3E2C91D-61E2-21B3-7224-849960EBE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E568C9A-6850-572E-BAB7-1EA21F0FE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D06D11-FDEE-5BEC-E0E2-60CC25EDD0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728C-E27F-4047-B9AC-A8D71B65BB1D}" type="datetimeFigureOut">
              <a:rPr lang="es-MX" smtClean="0"/>
              <a:t>26/09/2022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062210-CB59-A80D-2084-0F5FBCC9C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DA3E88-42DD-1637-C5A8-35C4F4AA6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755E9-C0A9-4056-AC82-4AB9ACCB91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28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.web.uah.es/hpeweb/HPE985.html" TargetMode="External"/><Relationship Id="rId2" Type="http://schemas.openxmlformats.org/officeDocument/2006/relationships/hyperlink" Target="https://economipedia.com/definiciones/macroeconomia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re.ac.uk/download/pdf/6238679.pdf" TargetMode="External"/><Relationship Id="rId5" Type="http://schemas.openxmlformats.org/officeDocument/2006/relationships/hyperlink" Target="http://educa.banxico.org.mx/banco_mexico_banca_central/sistfinc-tipo-cambio.htm" TargetMode="External"/><Relationship Id="rId4" Type="http://schemas.openxmlformats.org/officeDocument/2006/relationships/hyperlink" Target="https://es.wikipedia.org/wiki/Ahorr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69068D6-2065-8B01-3E3D-07DC60468A5B}"/>
              </a:ext>
            </a:extLst>
          </p:cNvPr>
          <p:cNvSpPr txBox="1"/>
          <p:nvPr/>
        </p:nvSpPr>
        <p:spPr>
          <a:xfrm>
            <a:off x="953845" y="2460950"/>
            <a:ext cx="10073639" cy="4147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000" b="1" dirty="0">
                <a:solidFill>
                  <a:srgbClr val="002060"/>
                </a:solidFill>
                <a:latin typeface="Arial Black" panose="020B0A04020102020204" pitchFamily="34" charset="0"/>
              </a:rPr>
              <a:t>Lic. En Contaduría Pública.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Materia: </a:t>
            </a:r>
            <a:r>
              <a:rPr lang="es-MX" sz="2000" b="1" dirty="0">
                <a:latin typeface="Arial Black" panose="020B0A04020102020204" pitchFamily="34" charset="0"/>
              </a:rPr>
              <a:t>Macroeconomía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Doctora: </a:t>
            </a:r>
            <a:r>
              <a:rPr lang="es-MX" sz="2000" b="1" dirty="0">
                <a:latin typeface="Arial Black" panose="020B0A04020102020204" pitchFamily="34" charset="0"/>
              </a:rPr>
              <a:t>Ana Bertha Vidal Fócil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Alumnos:</a:t>
            </a:r>
          </a:p>
          <a:p>
            <a:pPr marL="342900" indent="-342900" algn="ctr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MX" sz="2000" b="1" dirty="0">
                <a:latin typeface="Arial Black" panose="020B0A04020102020204" pitchFamily="34" charset="0"/>
              </a:rPr>
              <a:t>Jorge Abel Adorno Alias</a:t>
            </a:r>
          </a:p>
          <a:p>
            <a:pPr marL="342900" indent="-342900" algn="ctr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MX" sz="2000" b="1" dirty="0">
                <a:latin typeface="Arial Black" panose="020B0A04020102020204" pitchFamily="34" charset="0"/>
              </a:rPr>
              <a:t>Wendy Nallely Correa López</a:t>
            </a:r>
          </a:p>
          <a:p>
            <a:pPr marL="342900" indent="-342900" algn="ctr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MX" sz="2000" b="1" dirty="0">
                <a:latin typeface="Arial Black" panose="020B0A04020102020204" pitchFamily="34" charset="0"/>
              </a:rPr>
              <a:t>Karen López Castillo</a:t>
            </a:r>
          </a:p>
          <a:p>
            <a:pPr marL="342900" indent="-342900" algn="ctr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MX" sz="2000" b="1" dirty="0">
                <a:latin typeface="Arial Black" panose="020B0A04020102020204" pitchFamily="34" charset="0"/>
              </a:rPr>
              <a:t>Gustavo Ángel Ricárdez Montejo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Villahermosa Tab. A 26 Septiembre de 2022</a:t>
            </a:r>
            <a:endParaRPr lang="es-MX" sz="2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MX" sz="1100" b="1" i="1" dirty="0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4DD67956-7B23-FFF2-3600-5954E174AB3A}"/>
              </a:ext>
            </a:extLst>
          </p:cNvPr>
          <p:cNvGrpSpPr/>
          <p:nvPr/>
        </p:nvGrpSpPr>
        <p:grpSpPr>
          <a:xfrm>
            <a:off x="1059180" y="26038"/>
            <a:ext cx="10073639" cy="2316096"/>
            <a:chOff x="1634267" y="-215153"/>
            <a:chExt cx="9393217" cy="2557287"/>
          </a:xfrm>
        </p:grpSpPr>
        <p:pic>
          <p:nvPicPr>
            <p:cNvPr id="6" name="Imagen 5" descr="Download Ujat Logo Png - Universidad Juárez Autónoma De Tabasco PNG Image  with No Background - PNGkey.com">
              <a:extLst>
                <a:ext uri="{FF2B5EF4-FFF2-40B4-BE49-F238E27FC236}">
                  <a16:creationId xmlns:a16="http://schemas.microsoft.com/office/drawing/2014/main" id="{F26B67DB-BCEA-4D15-97CE-677E0500EE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75"/>
            <a:stretch/>
          </p:blipFill>
          <p:spPr bwMode="auto">
            <a:xfrm>
              <a:off x="3779842" y="-215153"/>
              <a:ext cx="4853170" cy="236131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A66B3F71-C0C9-4659-B5AA-F7B3811D1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4267" y="221792"/>
              <a:ext cx="1618704" cy="1730444"/>
            </a:xfrm>
            <a:prstGeom prst="rect">
              <a:avLst/>
            </a:prstGeom>
          </p:spPr>
        </p:pic>
        <p:pic>
          <p:nvPicPr>
            <p:cNvPr id="8" name="Imagen 7" descr="Universidad Juárez Autónoma de Tabasco">
              <a:extLst>
                <a:ext uri="{FF2B5EF4-FFF2-40B4-BE49-F238E27FC236}">
                  <a16:creationId xmlns:a16="http://schemas.microsoft.com/office/drawing/2014/main" id="{E992E33C-2826-4BAE-96FE-91D2F7BCB3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82" t="7696" r="17199" b="37559"/>
            <a:stretch/>
          </p:blipFill>
          <p:spPr bwMode="auto">
            <a:xfrm>
              <a:off x="8792878" y="110102"/>
              <a:ext cx="2234606" cy="223203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9" name="Elipse 8">
            <a:extLst>
              <a:ext uri="{FF2B5EF4-FFF2-40B4-BE49-F238E27FC236}">
                <a16:creationId xmlns:a16="http://schemas.microsoft.com/office/drawing/2014/main" id="{B9E4035C-926C-472E-AD61-2F79CA1A3CE9}"/>
              </a:ext>
            </a:extLst>
          </p:cNvPr>
          <p:cNvSpPr/>
          <p:nvPr/>
        </p:nvSpPr>
        <p:spPr>
          <a:xfrm>
            <a:off x="8633012" y="4193831"/>
            <a:ext cx="1143000" cy="110265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6A9C715D-B219-4686-8BF4-247B162294F1}"/>
              </a:ext>
            </a:extLst>
          </p:cNvPr>
          <p:cNvSpPr/>
          <p:nvPr/>
        </p:nvSpPr>
        <p:spPr>
          <a:xfrm>
            <a:off x="593016" y="2223318"/>
            <a:ext cx="1143000" cy="110265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57F81BF9-29BE-4336-8E85-E3B55E873525}"/>
              </a:ext>
            </a:extLst>
          </p:cNvPr>
          <p:cNvSpPr/>
          <p:nvPr/>
        </p:nvSpPr>
        <p:spPr>
          <a:xfrm>
            <a:off x="382345" y="5293659"/>
            <a:ext cx="1143000" cy="110265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85540213-0A14-4E56-A03B-60042DF3ED92}"/>
              </a:ext>
            </a:extLst>
          </p:cNvPr>
          <p:cNvSpPr/>
          <p:nvPr/>
        </p:nvSpPr>
        <p:spPr>
          <a:xfrm>
            <a:off x="10245313" y="2460950"/>
            <a:ext cx="1143000" cy="110265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17BFFB4-B9B3-417C-9826-5C35B921078A}"/>
              </a:ext>
            </a:extLst>
          </p:cNvPr>
          <p:cNvSpPr/>
          <p:nvPr/>
        </p:nvSpPr>
        <p:spPr>
          <a:xfrm>
            <a:off x="2296885" y="3765176"/>
            <a:ext cx="1143000" cy="110265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21D8001D-C15C-4599-86F6-0BA58F55A65D}"/>
              </a:ext>
            </a:extLst>
          </p:cNvPr>
          <p:cNvSpPr/>
          <p:nvPr/>
        </p:nvSpPr>
        <p:spPr>
          <a:xfrm>
            <a:off x="10816813" y="5505838"/>
            <a:ext cx="1143000" cy="110265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6856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F7C9EA8-2DDC-92F3-AF1A-55D1815A7322}"/>
              </a:ext>
            </a:extLst>
          </p:cNvPr>
          <p:cNvSpPr txBox="1"/>
          <p:nvPr/>
        </p:nvSpPr>
        <p:spPr>
          <a:xfrm>
            <a:off x="269297" y="133131"/>
            <a:ext cx="55835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defRPr sz="400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</a:defRPr>
            </a:lvl1pPr>
          </a:lstStyle>
          <a:p>
            <a:r>
              <a:rPr lang="es-ES" dirty="0"/>
              <a:t>Macroeconomía</a:t>
            </a:r>
            <a:endParaRPr lang="es-MX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3F311EE-7391-FBCA-B93E-7EEC07173795}"/>
              </a:ext>
            </a:extLst>
          </p:cNvPr>
          <p:cNvSpPr txBox="1"/>
          <p:nvPr/>
        </p:nvSpPr>
        <p:spPr>
          <a:xfrm>
            <a:off x="3619352" y="2129321"/>
            <a:ext cx="81495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Temas relacionados al análisis global de la economía</a:t>
            </a:r>
            <a:endParaRPr lang="es-MX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38D80DF-CE0C-A8E0-12E0-A9B264315B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71" r="17714"/>
          <a:stretch/>
        </p:blipFill>
        <p:spPr>
          <a:xfrm>
            <a:off x="670560" y="1331209"/>
            <a:ext cx="2461317" cy="2117653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orthographicFront"/>
            <a:lightRig rig="glow" dir="t"/>
          </a:scene3d>
          <a:sp3d extrusionH="374650" contourW="146050" prstMaterial="dkEdge">
            <a:bevelT w="438150" h="292100" prst="relaxedInset"/>
            <a:bevelB w="177800" h="241300"/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AB00032A-79FC-813B-DD48-D257573465E7}"/>
              </a:ext>
            </a:extLst>
          </p:cNvPr>
          <p:cNvSpPr txBox="1"/>
          <p:nvPr/>
        </p:nvSpPr>
        <p:spPr>
          <a:xfrm>
            <a:off x="1516140" y="3801781"/>
            <a:ext cx="71426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Los aspectos en los que más suele centrarse la macroeconomía son la producción y los precios.</a:t>
            </a:r>
            <a:endParaRPr lang="es-MX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5432236B-94B9-9B74-D4B3-84BD6F262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494" y="3063762"/>
            <a:ext cx="2760982" cy="2117653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orthographicFront"/>
            <a:lightRig rig="glow" dir="t"/>
          </a:scene3d>
          <a:sp3d extrusionH="374650" contourW="146050" prstMaterial="dkEdge">
            <a:bevelT w="438150" h="292100" prst="relaxedInset"/>
            <a:bevelB w="177800" h="241300"/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57B2C86C-892B-B9D5-CE8D-76C7572A4DBC}"/>
              </a:ext>
            </a:extLst>
          </p:cNvPr>
          <p:cNvSpPr txBox="1"/>
          <p:nvPr/>
        </p:nvSpPr>
        <p:spPr>
          <a:xfrm>
            <a:off x="2763386" y="5559309"/>
            <a:ext cx="88900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Útil porque nos </a:t>
            </a:r>
            <a:r>
              <a:rPr lang="es-ES"/>
              <a:t>permite analizar </a:t>
            </a:r>
            <a:r>
              <a:rPr lang="es-ES" dirty="0"/>
              <a:t>la mejor forma de conseguir los objetivos económicos de un país.</a:t>
            </a:r>
            <a:endParaRPr lang="es-MX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40B2C465-739B-CDE6-5A7C-B2D54AFCD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30" y="4925732"/>
            <a:ext cx="2090376" cy="1607005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orthographicFront"/>
            <a:lightRig rig="glow" dir="t"/>
          </a:scene3d>
          <a:sp3d extrusionH="374650" contourW="146050" prstMaterial="dkEdge">
            <a:bevelT w="438150" h="292100" prst="relaxedInset"/>
            <a:bevelB w="177800" h="241300"/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2B42B52-6B70-4FC9-9FFF-42F12B192064}"/>
              </a:ext>
            </a:extLst>
          </p:cNvPr>
          <p:cNvSpPr txBox="1"/>
          <p:nvPr/>
        </p:nvSpPr>
        <p:spPr>
          <a:xfrm>
            <a:off x="4397830" y="1183502"/>
            <a:ext cx="6720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defRPr sz="400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</a:defRPr>
            </a:lvl1pPr>
          </a:lstStyle>
          <a:p>
            <a:r>
              <a:rPr lang="es-ES" sz="2800" dirty="0"/>
              <a:t>¿Qué estudia la macroeconomía?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71095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362C2A8-A2FE-6AE3-B7C9-E304A66E7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96" y="2013614"/>
            <a:ext cx="2526262" cy="1595844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orthographicFront"/>
            <a:lightRig rig="glow" dir="t"/>
          </a:scene3d>
          <a:sp3d extrusionH="374650" contourW="146050" prstMaterial="dkEdge">
            <a:bevelT w="438150" h="292100" prst="relaxedInset"/>
            <a:bevelB w="177800" h="241300"/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F8AD53F-7D0F-0A8F-90CB-889A7A74FE04}"/>
              </a:ext>
            </a:extLst>
          </p:cNvPr>
          <p:cNvSpPr txBox="1"/>
          <p:nvPr/>
        </p:nvSpPr>
        <p:spPr>
          <a:xfrm>
            <a:off x="709535" y="1258522"/>
            <a:ext cx="3480551" cy="4001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Crecimiento Económico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0559DA4-D964-AC8F-3B84-AF7FB6C383B4}"/>
              </a:ext>
            </a:extLst>
          </p:cNvPr>
          <p:cNvSpPr txBox="1"/>
          <p:nvPr/>
        </p:nvSpPr>
        <p:spPr>
          <a:xfrm>
            <a:off x="879777" y="185024"/>
            <a:ext cx="104324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defRPr sz="400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</a:defRPr>
            </a:lvl1pPr>
          </a:lstStyle>
          <a:p>
            <a:r>
              <a:rPr lang="es-ES" dirty="0"/>
              <a:t>Generalidades Y Los Grandes Agregados</a:t>
            </a:r>
            <a:endParaRPr lang="es-MX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AD2D3C4-DAFC-5AFC-2FA6-9F0AD4BCAB30}"/>
              </a:ext>
            </a:extLst>
          </p:cNvPr>
          <p:cNvSpPr txBox="1"/>
          <p:nvPr/>
        </p:nvSpPr>
        <p:spPr>
          <a:xfrm>
            <a:off x="334746" y="4039081"/>
            <a:ext cx="3233399" cy="40011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Producto Nacional Bruto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64F1220-5228-0797-2DC1-47CFBFB2FC61}"/>
              </a:ext>
            </a:extLst>
          </p:cNvPr>
          <p:cNvSpPr txBox="1"/>
          <p:nvPr/>
        </p:nvSpPr>
        <p:spPr>
          <a:xfrm>
            <a:off x="8139773" y="1683552"/>
            <a:ext cx="3906320" cy="40011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Economía Internacional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43CF8E3-7CD4-FA0F-1514-142A5F34FC7E}"/>
              </a:ext>
            </a:extLst>
          </p:cNvPr>
          <p:cNvSpPr txBox="1"/>
          <p:nvPr/>
        </p:nvSpPr>
        <p:spPr>
          <a:xfrm>
            <a:off x="5579001" y="3484756"/>
            <a:ext cx="2927876" cy="40011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Desempleo</a:t>
            </a:r>
            <a:endParaRPr lang="es-ES" sz="2000" b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193644D-2B19-F686-09FE-0A6C33033C82}"/>
              </a:ext>
            </a:extLst>
          </p:cNvPr>
          <p:cNvSpPr txBox="1"/>
          <p:nvPr/>
        </p:nvSpPr>
        <p:spPr>
          <a:xfrm>
            <a:off x="8139773" y="5624459"/>
            <a:ext cx="2425065" cy="4001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Inflación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4E14496E-8D31-FD4C-3F8B-C66C01B3D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526" y="2894510"/>
            <a:ext cx="2927876" cy="1627403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orthographicFront"/>
            <a:lightRig rig="glow" dir="t"/>
          </a:scene3d>
          <a:sp3d extrusionH="374650" contourW="146050" prstMaterial="dkEdge">
            <a:bevelT w="438150" h="292100" prst="relaxedInset"/>
            <a:bevelB w="177800" h="241300"/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7D66C65-7884-2C14-983E-1687F9B89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701" y="4696308"/>
            <a:ext cx="2500515" cy="1954608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orthographicFront"/>
            <a:lightRig rig="glow" dir="t"/>
          </a:scene3d>
          <a:sp3d extrusionH="374650" contourW="146050" prstMaterial="dkEdge">
            <a:bevelT w="438150" h="292100" prst="relaxedInset"/>
            <a:bevelB w="177800" h="241300"/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78C990F-286C-8061-EF03-0019E811C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7500" y="1357150"/>
            <a:ext cx="2436826" cy="1332639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orthographicFront"/>
            <a:lightRig rig="glow" dir="t"/>
          </a:scene3d>
          <a:sp3d extrusionH="374650" contourW="146050" prstMaterial="dkEdge">
            <a:bevelT w="438150" h="292100" prst="relaxedInset"/>
            <a:bevelB w="177800" h="241300"/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CD918DC-9085-BF14-9ABA-7109FBBA5B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884" y="4746449"/>
            <a:ext cx="2500515" cy="1954609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orthographicFront"/>
            <a:lightRig rig="glow" dir="t"/>
          </a:scene3d>
          <a:sp3d extrusionH="374650" contourW="146050" prstMaterial="dkEdge">
            <a:bevelT w="438150" h="292100" prst="relaxedInset"/>
            <a:bevelB w="177800" h="241300"/>
          </a:sp3d>
        </p:spPr>
      </p:pic>
    </p:spTree>
    <p:extLst>
      <p:ext uri="{BB962C8B-B14F-4D97-AF65-F5344CB8AC3E}">
        <p14:creationId xmlns:p14="http://schemas.microsoft.com/office/powerpoint/2010/main" val="2348459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FD812D6-696A-1344-ABD6-1B9DF5E56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06" y="1306006"/>
            <a:ext cx="3181574" cy="1762150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orthographicFront"/>
            <a:lightRig rig="glow" dir="t"/>
          </a:scene3d>
          <a:sp3d extrusionH="374650" contourW="146050" prstMaterial="dkEdge">
            <a:bevelT w="438150" h="292100" prst="relaxedInset"/>
            <a:bevelB w="177800" h="241300"/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D34E9D1-C85C-ADDD-AF3B-454319BDEAE5}"/>
              </a:ext>
            </a:extLst>
          </p:cNvPr>
          <p:cNvSpPr txBox="1"/>
          <p:nvPr/>
        </p:nvSpPr>
        <p:spPr>
          <a:xfrm>
            <a:off x="133952" y="535760"/>
            <a:ext cx="4434840" cy="4001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Relaciones Internacionales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7FBE496-F9F3-C95F-6977-201612FC2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52" y="4503100"/>
            <a:ext cx="2951281" cy="1916810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orthographicFront"/>
            <a:lightRig rig="glow" dir="t"/>
          </a:scene3d>
          <a:sp3d extrusionH="374650" contourW="146050" prstMaterial="dkEdge">
            <a:bevelT w="438150" h="292100" prst="relaxedInset"/>
            <a:bevelB w="177800" h="241300"/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456DF1B-96DA-DDA2-A897-1604DBA9FB9B}"/>
              </a:ext>
            </a:extLst>
          </p:cNvPr>
          <p:cNvSpPr txBox="1"/>
          <p:nvPr/>
        </p:nvSpPr>
        <p:spPr>
          <a:xfrm>
            <a:off x="647518" y="3667965"/>
            <a:ext cx="2786750" cy="4001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Finanzas Públicas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B938280-1C34-78EB-E4C3-624ECE1A7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5180" y="1271151"/>
            <a:ext cx="3477928" cy="1885950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orthographicFront"/>
            <a:lightRig rig="glow" dir="t"/>
          </a:scene3d>
          <a:sp3d extrusionH="374650" contourW="146050" prstMaterial="dkEdge">
            <a:bevelT w="438150" h="292100" prst="relaxedInset"/>
            <a:bevelB w="177800" h="241300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776D882-FE12-3743-C7EB-10403FC658FC}"/>
              </a:ext>
            </a:extLst>
          </p:cNvPr>
          <p:cNvSpPr txBox="1"/>
          <p:nvPr/>
        </p:nvSpPr>
        <p:spPr>
          <a:xfrm>
            <a:off x="8512145" y="468875"/>
            <a:ext cx="3253742" cy="4001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endParaRPr lang="es-ES" sz="2000" b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3F39171-EB42-A8B3-DD40-2A493F3208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0369" y="4519725"/>
            <a:ext cx="2786750" cy="1956335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orthographicFront"/>
            <a:lightRig rig="glow" dir="t"/>
          </a:scene3d>
          <a:sp3d extrusionH="374650" contourW="146050" prstMaterial="dkEdge">
            <a:bevelT w="438150" h="292100" prst="relaxedInset"/>
            <a:bevelB w="177800" h="241300"/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F9F9B05-8BAB-F8D4-0482-06CF62B65CC9}"/>
              </a:ext>
            </a:extLst>
          </p:cNvPr>
          <p:cNvSpPr txBox="1"/>
          <p:nvPr/>
        </p:nvSpPr>
        <p:spPr>
          <a:xfrm>
            <a:off x="8512144" y="3837243"/>
            <a:ext cx="3365835" cy="4001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Moneda</a:t>
            </a:r>
            <a:endParaRPr lang="es-ES" sz="2000" b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42C594F-B314-63A3-86F8-9D46C34976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6566" y="2322201"/>
            <a:ext cx="2786750" cy="2428041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orthographicFront"/>
            <a:lightRig rig="glow" dir="t"/>
          </a:scene3d>
          <a:sp3d extrusionH="374650" contourW="146050" prstMaterial="dkEdge">
            <a:bevelT w="438150" h="292100" prst="relaxedInset"/>
            <a:bevelB w="177800" h="241300"/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819577CB-D5B3-01DD-B54F-A8FB84FBC55C}"/>
              </a:ext>
            </a:extLst>
          </p:cNvPr>
          <p:cNvSpPr txBox="1"/>
          <p:nvPr/>
        </p:nvSpPr>
        <p:spPr>
          <a:xfrm>
            <a:off x="4282440" y="1565054"/>
            <a:ext cx="3307854" cy="4001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Equilibrio y Crecimiento</a:t>
            </a:r>
          </a:p>
        </p:txBody>
      </p:sp>
    </p:spTree>
    <p:extLst>
      <p:ext uri="{BB962C8B-B14F-4D97-AF65-F5344CB8AC3E}">
        <p14:creationId xmlns:p14="http://schemas.microsoft.com/office/powerpoint/2010/main" val="1822603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1FCF4D6-0B77-491E-A5F0-86AFF3940698}"/>
              </a:ext>
            </a:extLst>
          </p:cNvPr>
          <p:cNvSpPr txBox="1"/>
          <p:nvPr/>
        </p:nvSpPr>
        <p:spPr>
          <a:xfrm>
            <a:off x="4383742" y="285769"/>
            <a:ext cx="69203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defRPr sz="280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</a:defRPr>
            </a:lvl1pPr>
          </a:lstStyle>
          <a:p>
            <a:r>
              <a:rPr lang="es-ES" dirty="0"/>
              <a:t>Teoría clásica monetaria  </a:t>
            </a:r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9932182-36DB-4A93-B338-6BCB6407FF22}"/>
              </a:ext>
            </a:extLst>
          </p:cNvPr>
          <p:cNvSpPr txBox="1"/>
          <p:nvPr/>
        </p:nvSpPr>
        <p:spPr>
          <a:xfrm>
            <a:off x="2990131" y="1137718"/>
            <a:ext cx="76727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 </a:t>
            </a:r>
            <a:r>
              <a:rPr lang="es-MX" dirty="0"/>
              <a:t>Pensamiento macroeconómico que se basa principalmente en el análisis de la vertiente monetarista de la Economía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A331244-48FD-490B-9ADC-B389F3AC5911}"/>
              </a:ext>
            </a:extLst>
          </p:cNvPr>
          <p:cNvSpPr txBox="1"/>
          <p:nvPr/>
        </p:nvSpPr>
        <p:spPr>
          <a:xfrm>
            <a:off x="386780" y="3309699"/>
            <a:ext cx="7672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Enseñan que los precios y los salarios son flexibles y ellos tienden a equilibrar el mercado.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9E420C-99F5-45F3-9AC2-2A7699F4FEE2}"/>
              </a:ext>
            </a:extLst>
          </p:cNvPr>
          <p:cNvSpPr txBox="1"/>
          <p:nvPr/>
        </p:nvSpPr>
        <p:spPr>
          <a:xfrm>
            <a:off x="3714239" y="5407421"/>
            <a:ext cx="81093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Es procesada de forma inteligente creando expectativa sobre el futuro</a:t>
            </a:r>
          </a:p>
        </p:txBody>
      </p:sp>
      <p:pic>
        <p:nvPicPr>
          <p:cNvPr id="11" name="Picture 10" descr="Símbolos De Recaudación De Finanzas Públicas. Ilustración del Vector -  Ilustración de presupuestario, tribunal: 220181123">
            <a:extLst>
              <a:ext uri="{FF2B5EF4-FFF2-40B4-BE49-F238E27FC236}">
                <a16:creationId xmlns:a16="http://schemas.microsoft.com/office/drawing/2014/main" id="{19FD1F2E-35AA-4DCD-835E-722127FBF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052" y="2796734"/>
            <a:ext cx="2796945" cy="2041770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orthographicFront"/>
            <a:lightRig rig="glow" dir="t"/>
          </a:scene3d>
          <a:sp3d extrusionH="374650" contourW="146050" prstMaterial="dkEdge">
            <a:bevelT w="438150" h="292100" prst="relaxedInset"/>
            <a:bevelB w="177800" h="2413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IUDADANÍA Y FINANZAS - LA.Network">
            <a:extLst>
              <a:ext uri="{FF2B5EF4-FFF2-40B4-BE49-F238E27FC236}">
                <a16:creationId xmlns:a16="http://schemas.microsoft.com/office/drawing/2014/main" id="{85343F7C-E944-4ACE-BF91-40EDCBC39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49" y="679031"/>
            <a:ext cx="2407408" cy="2157678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orthographicFront"/>
            <a:lightRig rig="glow" dir="t"/>
          </a:scene3d>
          <a:sp3d extrusionH="374650" contourW="146050" prstMaterial="dkEdge">
            <a:bevelT w="438150" h="292100" prst="relaxedInset"/>
            <a:bevelB w="177800" h="2413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ntrevista a Alfredo Apilánez sobre la Teoría Monetaria moderna, TMM (II) –  Kaos en la red">
            <a:extLst>
              <a:ext uri="{FF2B5EF4-FFF2-40B4-BE49-F238E27FC236}">
                <a16:creationId xmlns:a16="http://schemas.microsoft.com/office/drawing/2014/main" id="{D495D3E5-EF1B-4AD5-A86C-A7E0A7D2B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33" y="4439755"/>
            <a:ext cx="2526124" cy="2151883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orthographicFront"/>
            <a:lightRig rig="glow" dir="t"/>
          </a:scene3d>
          <a:sp3d extrusionH="374650" contourW="146050" prstMaterial="dkEdge">
            <a:bevelT w="438150" h="292100" prst="relaxedInset"/>
            <a:bevelB w="177800" h="2413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680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0A83A32-7FAA-4D96-BDDD-BC0038656339}"/>
              </a:ext>
            </a:extLst>
          </p:cNvPr>
          <p:cNvSpPr txBox="1"/>
          <p:nvPr/>
        </p:nvSpPr>
        <p:spPr>
          <a:xfrm>
            <a:off x="2326341" y="376519"/>
            <a:ext cx="189603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Arial Black" panose="020B0A04020102020204" pitchFamily="34" charset="0"/>
              </a:rPr>
              <a:t>Precios </a:t>
            </a:r>
            <a:endParaRPr lang="es-MX" sz="2800" dirty="0">
              <a:latin typeface="Arial Black" panose="020B0A040201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4C4EE60-D606-49A0-925A-75B926EE21D8}"/>
              </a:ext>
            </a:extLst>
          </p:cNvPr>
          <p:cNvSpPr txBox="1"/>
          <p:nvPr/>
        </p:nvSpPr>
        <p:spPr>
          <a:xfrm>
            <a:off x="2191870" y="3669883"/>
            <a:ext cx="189603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Arial Black" panose="020B0A04020102020204" pitchFamily="34" charset="0"/>
              </a:rPr>
              <a:t>Empleo </a:t>
            </a:r>
            <a:endParaRPr lang="es-MX" sz="2800" dirty="0">
              <a:latin typeface="Arial Black" panose="020B0A040201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944D0C2-83C9-47C0-BF99-556002C870B2}"/>
              </a:ext>
            </a:extLst>
          </p:cNvPr>
          <p:cNvSpPr txBox="1"/>
          <p:nvPr/>
        </p:nvSpPr>
        <p:spPr>
          <a:xfrm>
            <a:off x="8468145" y="293829"/>
            <a:ext cx="189603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Arial Black" panose="020B0A04020102020204" pitchFamily="34" charset="0"/>
              </a:rPr>
              <a:t>Salarios  </a:t>
            </a:r>
            <a:endParaRPr lang="es-MX" sz="2800" dirty="0">
              <a:latin typeface="Arial Black" panose="020B0A040201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7E4ADA6-31DB-4763-8010-694CF2D2398E}"/>
              </a:ext>
            </a:extLst>
          </p:cNvPr>
          <p:cNvSpPr txBox="1"/>
          <p:nvPr/>
        </p:nvSpPr>
        <p:spPr>
          <a:xfrm>
            <a:off x="8466851" y="3686082"/>
            <a:ext cx="239116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Arial Black" panose="020B0A04020102020204" pitchFamily="34" charset="0"/>
              </a:rPr>
              <a:t>Producción </a:t>
            </a:r>
            <a:endParaRPr lang="es-MX" sz="2800" dirty="0">
              <a:latin typeface="Arial Black" panose="020B0A04020102020204" pitchFamily="34" charset="0"/>
            </a:endParaRPr>
          </a:p>
        </p:txBody>
      </p:sp>
      <p:pic>
        <p:nvPicPr>
          <p:cNvPr id="1030" name="Picture 6" descr="▷ ¿Qué es el precio? | 2022 | Web y Empresas">
            <a:extLst>
              <a:ext uri="{FF2B5EF4-FFF2-40B4-BE49-F238E27FC236}">
                <a16:creationId xmlns:a16="http://schemas.microsoft.com/office/drawing/2014/main" id="{AB7C3A7B-724E-40FC-B690-85AD48E08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7" y="1113769"/>
            <a:ext cx="4760864" cy="2338481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orthographicFront"/>
            <a:lightRig rig="glow" dir="t"/>
          </a:scene3d>
          <a:sp3d extrusionH="374650" contourW="146050" prstMaterial="dkEdge">
            <a:bevelT w="438150" h="292100" prst="relaxedInset"/>
            <a:bevelB w="177800" h="2413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alarios en México 2021: Tipos y normativas | Sesame MX">
            <a:extLst>
              <a:ext uri="{FF2B5EF4-FFF2-40B4-BE49-F238E27FC236}">
                <a16:creationId xmlns:a16="http://schemas.microsoft.com/office/drawing/2014/main" id="{93A63E3A-0F6F-442F-AEFB-921268A92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3" y="1082325"/>
            <a:ext cx="4760864" cy="2338481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orthographicFront"/>
            <a:lightRig rig="glow" dir="t"/>
          </a:scene3d>
          <a:sp3d extrusionH="374650" contourW="146050" prstMaterial="dkEdge">
            <a:bevelT w="438150" h="292100" prst="relaxedInset"/>
            <a:bevelB w="177800" h="2413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puntan las postulaciones de empleos - Klikanews.com">
            <a:extLst>
              <a:ext uri="{FF2B5EF4-FFF2-40B4-BE49-F238E27FC236}">
                <a16:creationId xmlns:a16="http://schemas.microsoft.com/office/drawing/2014/main" id="{FDFF8F5F-592C-4743-BCBC-581A3E131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7" y="4339427"/>
            <a:ext cx="4760864" cy="2142054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orthographicFront"/>
            <a:lightRig rig="glow" dir="t"/>
          </a:scene3d>
          <a:sp3d extrusionH="374650" contourW="146050" prstMaterial="dkEdge">
            <a:bevelT w="438150" h="292100" prst="relaxedInset"/>
            <a:bevelB w="177800" h="2413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ersonas que trabajan en la línea de producción. transportador | Vector  Premium">
            <a:extLst>
              <a:ext uri="{FF2B5EF4-FFF2-40B4-BE49-F238E27FC236}">
                <a16:creationId xmlns:a16="http://schemas.microsoft.com/office/drawing/2014/main" id="{1E290C04-385F-492E-9976-B900143F9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859" y="4339427"/>
            <a:ext cx="4161152" cy="2338481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orthographicFront"/>
            <a:lightRig rig="glow" dir="t"/>
          </a:scene3d>
          <a:sp3d extrusionH="374650" contourW="146050" prstMaterial="dkEdge">
            <a:bevelT w="438150" h="292100" prst="relaxedInset"/>
            <a:bevelB w="177800" h="2413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3183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54E2C63-671F-48B9-B28D-D96534E06E51}"/>
              </a:ext>
            </a:extLst>
          </p:cNvPr>
          <p:cNvSpPr txBox="1"/>
          <p:nvPr/>
        </p:nvSpPr>
        <p:spPr>
          <a:xfrm>
            <a:off x="2377758" y="322241"/>
            <a:ext cx="151465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Arial Black" panose="020B0A04020102020204" pitchFamily="34" charset="0"/>
              </a:rPr>
              <a:t>Ahorro</a:t>
            </a:r>
            <a:r>
              <a:rPr lang="es-ES" sz="3600" dirty="0">
                <a:latin typeface="Arial Black" panose="020B0A04020102020204" pitchFamily="34" charset="0"/>
              </a:rPr>
              <a:t> </a:t>
            </a:r>
            <a:endParaRPr lang="es-MX" sz="3600" dirty="0">
              <a:latin typeface="Arial Black" panose="020B0A04020102020204" pitchFamily="34" charset="0"/>
            </a:endParaRPr>
          </a:p>
        </p:txBody>
      </p:sp>
      <p:pic>
        <p:nvPicPr>
          <p:cNvPr id="7" name="Picture 16" descr="DESARROLLO ECONÓMICO | Macroeconomia">
            <a:extLst>
              <a:ext uri="{FF2B5EF4-FFF2-40B4-BE49-F238E27FC236}">
                <a16:creationId xmlns:a16="http://schemas.microsoft.com/office/drawing/2014/main" id="{8B194DA7-A791-44F0-A366-DE562F9F4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38" y="1191978"/>
            <a:ext cx="4737601" cy="2556535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orthographicFront"/>
            <a:lightRig rig="glow" dir="t"/>
          </a:scene3d>
          <a:sp3d extrusionH="374650" contourW="146050" prstMaterial="dkEdge">
            <a:bevelT w="438150" h="292100" prst="relaxedInset"/>
            <a:bevelB w="177800" h="2413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efinición de economía - Qué es, Significado y Concepto">
            <a:extLst>
              <a:ext uri="{FF2B5EF4-FFF2-40B4-BE49-F238E27FC236}">
                <a16:creationId xmlns:a16="http://schemas.microsoft.com/office/drawing/2014/main" id="{D7D27CFE-57CA-421E-B18F-CC72DE529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23" y="1191979"/>
            <a:ext cx="5245551" cy="2556535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orthographicFront"/>
            <a:lightRig rig="glow" dir="t"/>
          </a:scene3d>
          <a:sp3d extrusionH="374650" contourW="146050" prstMaterial="dkEdge">
            <a:bevelT w="438150" h="292100" prst="relaxedInset"/>
            <a:bevelB w="177800" h="2413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A2E336E-1116-4F6F-BA14-E115F3A40860}"/>
              </a:ext>
            </a:extLst>
          </p:cNvPr>
          <p:cNvSpPr txBox="1"/>
          <p:nvPr/>
        </p:nvSpPr>
        <p:spPr>
          <a:xfrm>
            <a:off x="7993815" y="322242"/>
            <a:ext cx="215164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Arial Black" panose="020B0A04020102020204" pitchFamily="34" charset="0"/>
              </a:rPr>
              <a:t>Inversión</a:t>
            </a:r>
            <a:r>
              <a:rPr lang="es-ES" sz="3600" dirty="0">
                <a:latin typeface="Arial Black" panose="020B0A04020102020204" pitchFamily="34" charset="0"/>
              </a:rPr>
              <a:t>  </a:t>
            </a:r>
            <a:endParaRPr lang="es-MX" sz="3600" dirty="0">
              <a:latin typeface="Arial Black" panose="020B0A040201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CC62BEF-21CA-4A6D-8B9E-A15F0EE7F061}"/>
              </a:ext>
            </a:extLst>
          </p:cNvPr>
          <p:cNvSpPr txBox="1"/>
          <p:nvPr/>
        </p:nvSpPr>
        <p:spPr>
          <a:xfrm>
            <a:off x="4305117" y="4055470"/>
            <a:ext cx="333869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Arial Black" panose="020B0A04020102020204" pitchFamily="34" charset="0"/>
              </a:rPr>
              <a:t>Tipo de cambio  </a:t>
            </a:r>
            <a:endParaRPr lang="es-MX" sz="2800" dirty="0">
              <a:latin typeface="Arial Black" panose="020B0A04020102020204" pitchFamily="34" charset="0"/>
            </a:endParaRPr>
          </a:p>
        </p:txBody>
      </p:sp>
      <p:pic>
        <p:nvPicPr>
          <p:cNvPr id="2058" name="Picture 10" descr="MERCADO DE DIVISAS: que es, caracteristicas, funciones, y más">
            <a:extLst>
              <a:ext uri="{FF2B5EF4-FFF2-40B4-BE49-F238E27FC236}">
                <a16:creationId xmlns:a16="http://schemas.microsoft.com/office/drawing/2014/main" id="{EEABF046-7206-4D1C-BCEA-3549426C9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000" y="4781486"/>
            <a:ext cx="6243638" cy="1769069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orthographicFront"/>
            <a:lightRig rig="glow" dir="t"/>
          </a:scene3d>
          <a:sp3d extrusionH="374650" contourW="146050" prstMaterial="dkEdge">
            <a:bevelT w="438150" h="292100" prst="relaxedInset"/>
            <a:bevelB w="177800" h="2413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28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B8800FB-47CC-4E6B-A081-775CBEF7C471}"/>
              </a:ext>
            </a:extLst>
          </p:cNvPr>
          <p:cNvSpPr txBox="1"/>
          <p:nvPr/>
        </p:nvSpPr>
        <p:spPr>
          <a:xfrm>
            <a:off x="3327241" y="393679"/>
            <a:ext cx="553751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Arial Black" panose="020B0A04020102020204" pitchFamily="34" charset="0"/>
              </a:rPr>
              <a:t>Esquema clásico completo </a:t>
            </a:r>
            <a:endParaRPr lang="es-MX" sz="2800" dirty="0"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88809F9-2390-43D6-A9B8-67550C1DECFC}"/>
              </a:ext>
            </a:extLst>
          </p:cNvPr>
          <p:cNvSpPr txBox="1"/>
          <p:nvPr/>
        </p:nvSpPr>
        <p:spPr>
          <a:xfrm>
            <a:off x="7696201" y="1496083"/>
            <a:ext cx="41692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Se basa en el principio de que los precios se ajustan de manera natural para conducir a los mercados de bienes y de trabajo al equilibrio.</a:t>
            </a:r>
            <a:endParaRPr lang="es-MX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C9C06C5-B74A-4E74-A7C7-331331846E9C}"/>
              </a:ext>
            </a:extLst>
          </p:cNvPr>
          <p:cNvSpPr txBox="1"/>
          <p:nvPr/>
        </p:nvSpPr>
        <p:spPr>
          <a:xfrm>
            <a:off x="128587" y="4051092"/>
            <a:ext cx="42256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800" dirty="0"/>
              <a:t>En el modelo clásico, los precios y los salarios son totalmente flexibles, es decir, siempre se ajustarán a las variaciones de la oferta y la demanda. </a:t>
            </a:r>
          </a:p>
          <a:p>
            <a:r>
              <a:rPr lang="es-ES" sz="1800" dirty="0"/>
              <a:t>Bajo este supuesto, la economía tenderá a un equilibrio de pleno empleo</a:t>
            </a:r>
            <a:endParaRPr lang="es-MX" sz="1800" dirty="0"/>
          </a:p>
        </p:txBody>
      </p:sp>
      <p:pic>
        <p:nvPicPr>
          <p:cNvPr id="4098" name="Picture 2" descr="Ilustración de Macroeconomía Como Informe De La Economía Financiera Del  Mercado Global Esboza El Concepto y más Vectores Libres de Derechos de  Macroeconomía - iStock">
            <a:extLst>
              <a:ext uri="{FF2B5EF4-FFF2-40B4-BE49-F238E27FC236}">
                <a16:creationId xmlns:a16="http://schemas.microsoft.com/office/drawing/2014/main" id="{E3B84032-87F2-404E-B920-48CF49BA2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235" y="4169528"/>
            <a:ext cx="6562815" cy="2294793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orthographicFront"/>
            <a:lightRig rig="glow" dir="t"/>
          </a:scene3d>
          <a:sp3d extrusionH="374650" contourW="146050" prstMaterial="dkEdge">
            <a:bevelT w="438150" h="292100" prst="relaxedInset"/>
            <a:bevelB w="177800" h="2413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QUE ES LA MACROECONOMÍA? |">
            <a:extLst>
              <a:ext uri="{FF2B5EF4-FFF2-40B4-BE49-F238E27FC236}">
                <a16:creationId xmlns:a16="http://schemas.microsoft.com/office/drawing/2014/main" id="{3749BD88-DAC5-43C5-B6B7-A91DD7915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43" y="1240124"/>
            <a:ext cx="6139116" cy="2081507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orthographicFront"/>
            <a:lightRig rig="glow" dir="t"/>
          </a:scene3d>
          <a:sp3d extrusionH="374650" contourW="146050" prstMaterial="dkEdge">
            <a:bevelT w="438150" h="292100" prst="relaxedInset"/>
            <a:bevelB w="177800" h="2413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627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D449487-9368-405E-908C-625C9B74DB78}"/>
              </a:ext>
            </a:extLst>
          </p:cNvPr>
          <p:cNvSpPr txBox="1"/>
          <p:nvPr/>
        </p:nvSpPr>
        <p:spPr>
          <a:xfrm>
            <a:off x="4462182" y="363071"/>
            <a:ext cx="326763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rial Black" panose="020B0A04020102020204" pitchFamily="34" charset="0"/>
              </a:rPr>
              <a:t>Referencias</a:t>
            </a:r>
            <a:r>
              <a:rPr lang="es-ES" dirty="0"/>
              <a:t> </a:t>
            </a:r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E2DEE7-7CFF-4DD9-8CDC-103230F6BECF}"/>
              </a:ext>
            </a:extLst>
          </p:cNvPr>
          <p:cNvSpPr txBox="1"/>
          <p:nvPr/>
        </p:nvSpPr>
        <p:spPr>
          <a:xfrm>
            <a:off x="1639140" y="1193427"/>
            <a:ext cx="9856694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s-E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Gil, S. (2021, 15 septiembre). Macroeconomía. Economipedia. Recuperado 25 de septiembre de 2022, de </a:t>
            </a:r>
            <a:r>
              <a:rPr lang="es-ES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https://economipedia.com/definiciones/macroeconomia.html</a:t>
            </a:r>
            <a:endParaRPr lang="es-E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4572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HPE985. (S.F). Recuperado el 18 de septiembre del 2022, de,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https://econ.web.uah.es/hpeweb/HPE985.html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4572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Colaboradores Wikipedia (2022, 17 agostos). Ahorro. Wikipedia, la enciclopedia libre. Recuperado 18 de septiembre de 2022, de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https://es.wikipedia.org/wiki/Ahorro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4572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Mexico. B. (S.f). Tipo de cambio. Recuperado 18 de septiembre del 2022, de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http://educa.banxico.org.mx/banco_mexico_banca_central/sistfinc-tipo-cambio.htm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4572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https://core.ac.uk/download/pdf/6238679.pdf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457200">
              <a:lnSpc>
                <a:spcPct val="200000"/>
              </a:lnSpc>
              <a:buFont typeface="Wingdings" panose="05000000000000000000" pitchFamily="2" charset="2"/>
              <a:buChar char="q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457200">
              <a:lnSpc>
                <a:spcPct val="200000"/>
              </a:lnSpc>
              <a:buFont typeface="Wingdings" panose="05000000000000000000" pitchFamily="2" charset="2"/>
              <a:buChar char="q"/>
            </a:pPr>
            <a:endParaRPr lang="es-ES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es-ES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457200">
              <a:lnSpc>
                <a:spcPct val="200000"/>
              </a:lnSpc>
              <a:buFont typeface="Wingdings" panose="05000000000000000000" pitchFamily="2" charset="2"/>
              <a:buChar char="q"/>
            </a:pPr>
            <a:endParaRPr lang="es-ES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457200">
              <a:lnSpc>
                <a:spcPct val="200000"/>
              </a:lnSpc>
              <a:buFont typeface="Wingdings" panose="05000000000000000000" pitchFamily="2" charset="2"/>
              <a:buChar char="q"/>
            </a:pPr>
            <a:endParaRPr lang="es-MX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s-MX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4048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</TotalTime>
  <Words>400</Words>
  <Application>Microsoft Office PowerPoint</Application>
  <PresentationFormat>Panorámica</PresentationFormat>
  <Paragraphs>51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Arial</vt:lpstr>
      <vt:lpstr>Arial Black</vt:lpstr>
      <vt:lpstr>Arial Rounded MT Bold</vt:lpstr>
      <vt:lpstr>Calibri</vt:lpstr>
      <vt:lpstr>Calibri Light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211B38023 KAREN LÓPEZ CASTILLO</dc:creator>
  <cp:lastModifiedBy>211B38023 KAREN LÓPEZ CASTILLO</cp:lastModifiedBy>
  <cp:revision>5</cp:revision>
  <dcterms:created xsi:type="dcterms:W3CDTF">2022-09-24T21:53:55Z</dcterms:created>
  <dcterms:modified xsi:type="dcterms:W3CDTF">2022-09-26T11:26:33Z</dcterms:modified>
</cp:coreProperties>
</file>